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0CCBDF04-89E2-4255-BBB8-F73D49133529}" type="datetimeFigureOut">
              <a:rPr lang="en-US" smtClean="0"/>
              <a:t>2/21/2021</a:t>
            </a:fld>
            <a:endParaRPr lang="en-US"/>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r>
              <a:rPr lang="en-US" smtClean="0"/>
              <a:t>STC_agenda_DIT_A.S_Rev020</a:t>
            </a:r>
            <a:endParaRPr lang="en-US"/>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470566EF-49E4-4A67-AC8D-BE88A32B1F1A}" type="slidenum">
              <a:rPr lang="en-US" smtClean="0"/>
              <a:t>‹#›</a:t>
            </a:fld>
            <a:endParaRPr lang="en-US"/>
          </a:p>
        </p:txBody>
      </p:sp>
    </p:spTree>
    <p:extLst>
      <p:ext uri="{BB962C8B-B14F-4D97-AF65-F5344CB8AC3E}">
        <p14:creationId xmlns:p14="http://schemas.microsoft.com/office/powerpoint/2010/main" val="731571083"/>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5DA199E7-DAB8-4F76-BB08-9D557C85EA80}" type="datetimeFigureOut">
              <a:rPr lang="en-US" smtClean="0"/>
              <a:t>2/21/2021</a:t>
            </a:fld>
            <a:endParaRPr lang="en-US"/>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r>
              <a:rPr lang="en-US" smtClean="0"/>
              <a:t>STC_agenda_DIT_A.S_Rev020</a:t>
            </a:r>
            <a:endParaRPr lang="en-US"/>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F7EE3900-B0A7-47EA-8B44-7F18DCC0F3DE}" type="slidenum">
              <a:rPr lang="en-US" smtClean="0"/>
              <a:t>‹#›</a:t>
            </a:fld>
            <a:endParaRPr lang="en-US"/>
          </a:p>
        </p:txBody>
      </p:sp>
    </p:spTree>
    <p:extLst>
      <p:ext uri="{BB962C8B-B14F-4D97-AF65-F5344CB8AC3E}">
        <p14:creationId xmlns:p14="http://schemas.microsoft.com/office/powerpoint/2010/main" val="1375882644"/>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STC_agenda_DIT_A.S_Rev020</a:t>
            </a:r>
            <a:endParaRPr lang="en-US"/>
          </a:p>
        </p:txBody>
      </p:sp>
    </p:spTree>
    <p:extLst>
      <p:ext uri="{BB962C8B-B14F-4D97-AF65-F5344CB8AC3E}">
        <p14:creationId xmlns:p14="http://schemas.microsoft.com/office/powerpoint/2010/main" val="38580549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70A2BA0-F722-4E97-8B0E-887FE743F2E7}" type="datetime1">
              <a:rPr lang="en-US" smtClean="0"/>
              <a:t>2/21/2021</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BA735136-46BD-4B6D-B83A-2157F5997EAF}"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218ADC74-1864-44D4-ACEF-C13CB0984CC3}"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94DF6447-D3AC-42F6-8DE5-D5AC3993528C}" type="datetime1">
              <a:rPr lang="en-US" smtClean="0"/>
              <a:t>2/21/2021</a:t>
            </a:fld>
            <a:endParaRPr lang="en-US"/>
          </a:p>
        </p:txBody>
      </p:sp>
      <p:sp>
        <p:nvSpPr>
          <p:cNvPr id="11" name="Slide Number Placeholder 10"/>
          <p:cNvSpPr>
            <a:spLocks noGrp="1"/>
          </p:cNvSpPr>
          <p:nvPr>
            <p:ph type="sldNum" sz="quarter" idx="11"/>
          </p:nvPr>
        </p:nvSpPr>
        <p:spPr/>
        <p:txBody>
          <a:bodyPr/>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BEF219C-A508-433A-873E-D7696394FA4E}" type="datetime1">
              <a:rPr lang="en-US" smtClean="0"/>
              <a:t>2/21/2021</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r>
              <a:rPr lang="en-US" smtClean="0"/>
              <a:t>STC_agenda_DIT_A.S_Rev020</a:t>
            </a:r>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0E729A2A-770A-4742-AFD4-6459D4AD9205}" type="datetime1">
              <a:rPr lang="en-US" smtClean="0"/>
              <a:t>2/21/2021</a:t>
            </a:fld>
            <a:endParaRPr lang="en-US"/>
          </a:p>
        </p:txBody>
      </p:sp>
      <p:sp>
        <p:nvSpPr>
          <p:cNvPr id="13" name="Slide Number Placeholder 12"/>
          <p:cNvSpPr>
            <a:spLocks noGrp="1"/>
          </p:cNvSpPr>
          <p:nvPr>
            <p:ph type="sldNum" sz="quarter" idx="11"/>
          </p:nvPr>
        </p:nvSpPr>
        <p:spPr/>
        <p:txBody>
          <a:body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69000679-928B-4EFD-BC9D-2BBCF592D411}"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6" name="Footer Placeholder 15"/>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85E7FD9E-CB47-4D4E-B3FA-7401F4FFE3D8}" type="datetime1">
              <a:rPr lang="en-US" smtClean="0"/>
              <a:t>2/21/2021</a:t>
            </a:fld>
            <a:endParaRPr lang="en-US"/>
          </a:p>
        </p:txBody>
      </p:sp>
      <p:sp>
        <p:nvSpPr>
          <p:cNvPr id="10" name="Slide Number Placeholder 9"/>
          <p:cNvSpPr>
            <a:spLocks noGrp="1"/>
          </p:cNvSpPr>
          <p:nvPr>
            <p:ph type="sldNum" sz="quarter" idx="11"/>
          </p:nvPr>
        </p:nvSpPr>
        <p:spPr/>
        <p:txBody>
          <a:bodyPr/>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840FE14-3C92-4550-848E-E9ECE18EEF05}" type="datetime1">
              <a:rPr lang="en-US" smtClean="0"/>
              <a:t>2/21/2021</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910462B6-0F0E-48CC-951B-D4B0A3691ADF}" type="datetime1">
              <a:rPr lang="en-US" smtClean="0"/>
              <a:t>2/21/2021</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29C89507-853A-49A6-B26F-5A5DA637B915}" type="datetime1">
              <a:rPr lang="en-US" smtClean="0"/>
              <a:t>2/21/2021</a:t>
            </a:fld>
            <a:endParaRPr lang="en-US"/>
          </a:p>
        </p:txBody>
      </p:sp>
      <p:sp>
        <p:nvSpPr>
          <p:cNvPr id="17" name="Slide Number Placeholder 16"/>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r>
              <a:rPr lang="en-US" smtClean="0"/>
              <a:t>STC_agenda_DIT_A.S_Rev020</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B6F15528-21DE-4FAA-801E-634DDDAF4B2B}"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A5878FCD-BDA9-4FE9-A360-E003EA440BEF}" type="datetime1">
              <a:rPr lang="en-US" smtClean="0"/>
              <a:t>2/21/2021</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r>
              <a:rPr lang="en-US" smtClean="0"/>
              <a:t>STC_agenda_DIT_A.S_Rev020</a:t>
            </a: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sldNum="0" hdr="0" dt="0"/>
  <p:txStyles>
    <p:titleStyle>
      <a:lvl1pPr algn="r" defTabSz="914400" rtl="1"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r" defTabSz="914400" rtl="1"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53400" cy="5715000"/>
          </a:xfrm>
        </p:spPr>
        <p:txBody>
          <a:bodyPr/>
          <a:lstStyle/>
          <a:p>
            <a:pPr algn="ctr" rtl="0"/>
            <a:r>
              <a:rPr lang="en-US" dirty="0" smtClean="0"/>
              <a:t/>
            </a:r>
            <a:br>
              <a:rPr lang="en-US" dirty="0" smtClean="0"/>
            </a:br>
            <a:r>
              <a:rPr lang="en-US" dirty="0"/>
              <a:t/>
            </a:r>
            <a:br>
              <a:rPr lang="en-US" dirty="0"/>
            </a:br>
            <a:r>
              <a:rPr lang="en-US" dirty="0" smtClean="0"/>
              <a:t/>
            </a:r>
            <a:br>
              <a:rPr lang="en-US" dirty="0" smtClean="0"/>
            </a:br>
            <a:r>
              <a:rPr lang="en-US" dirty="0" smtClean="0"/>
              <a:t>   </a:t>
            </a:r>
            <a:r>
              <a:rPr lang="en-US" sz="3200" b="1" dirty="0">
                <a:latin typeface="Aharoni" pitchFamily="2" charset="-79"/>
                <a:cs typeface="Aharoni" pitchFamily="2" charset="-79"/>
              </a:rPr>
              <a:t>CRANE AND LIFTING OPERATION Workshop </a:t>
            </a:r>
            <a:r>
              <a:rPr lang="en-US" b="1" dirty="0">
                <a:latin typeface="Aharoni" pitchFamily="2" charset="-79"/>
              </a:rPr>
              <a:t/>
            </a:r>
            <a:br>
              <a:rPr lang="en-US" b="1" dirty="0">
                <a:latin typeface="Aharoni" pitchFamily="2" charset="-79"/>
              </a:rPr>
            </a:br>
            <a:r>
              <a:rPr lang="en-US" b="1" dirty="0" smtClean="0">
                <a:latin typeface="Aharoni" pitchFamily="2" charset="-79"/>
              </a:rPr>
              <a:t/>
            </a:r>
            <a:br>
              <a:rPr lang="en-US" b="1" dirty="0" smtClean="0">
                <a:latin typeface="Aharoni" pitchFamily="2" charset="-79"/>
              </a:rPr>
            </a:br>
            <a:r>
              <a:rPr lang="en-US" sz="2800" dirty="0" smtClean="0">
                <a:latin typeface="Aharoni" pitchFamily="2" charset="-79"/>
                <a:cs typeface="Aharoni" pitchFamily="2" charset="-79"/>
              </a:rPr>
              <a:t>Drilling </a:t>
            </a:r>
            <a:r>
              <a:rPr lang="ar-EG" sz="2800" dirty="0" smtClean="0">
                <a:latin typeface="Aharoni" pitchFamily="2" charset="-79"/>
                <a:cs typeface="Aharoni" pitchFamily="2" charset="-79"/>
              </a:rPr>
              <a:t> &amp;</a:t>
            </a:r>
            <a:r>
              <a:rPr lang="en-US" sz="2800" dirty="0" smtClean="0">
                <a:latin typeface="Aharoni" pitchFamily="2" charset="-79"/>
                <a:cs typeface="Aharoni" pitchFamily="2" charset="-79"/>
              </a:rPr>
              <a:t>Workover</a:t>
            </a:r>
            <a:r>
              <a:rPr lang="ar-EG" sz="2800" b="1" dirty="0" smtClean="0">
                <a:latin typeface="Aharoni" pitchFamily="2" charset="-79"/>
              </a:rPr>
              <a:t/>
            </a:r>
            <a:br>
              <a:rPr lang="ar-EG" sz="2800" b="1" dirty="0" smtClean="0">
                <a:latin typeface="Aharoni" pitchFamily="2" charset="-79"/>
              </a:rPr>
            </a:br>
            <a:r>
              <a:rPr lang="en-US" sz="2800" b="1" dirty="0" smtClean="0">
                <a:latin typeface="Aharoni" pitchFamily="2" charset="-79"/>
              </a:rPr>
              <a:t/>
            </a:r>
            <a:br>
              <a:rPr lang="en-US" sz="2800" b="1" dirty="0" smtClean="0">
                <a:latin typeface="Aharoni" pitchFamily="2" charset="-79"/>
              </a:rPr>
            </a:br>
            <a:r>
              <a:rPr lang="en-US" b="1" dirty="0">
                <a:latin typeface="Aharoni" pitchFamily="2" charset="-79"/>
              </a:rPr>
              <a:t/>
            </a:r>
            <a:br>
              <a:rPr lang="en-US" b="1" dirty="0">
                <a:latin typeface="Aharoni" pitchFamily="2" charset="-79"/>
              </a:rPr>
            </a:br>
            <a:r>
              <a:rPr lang="ar-EG" dirty="0"/>
              <a:t/>
            </a:r>
            <a:br>
              <a:rPr lang="ar-EG" dirty="0"/>
            </a:br>
            <a:endParaRPr lang="ar-EG" dirty="0">
              <a:solidFill>
                <a:srgbClr val="0000FF"/>
              </a:solidFill>
            </a:endParaRPr>
          </a:p>
        </p:txBody>
      </p:sp>
      <p:sp>
        <p:nvSpPr>
          <p:cNvPr id="3" name="Footer Placeholder 2"/>
          <p:cNvSpPr>
            <a:spLocks noGrp="1"/>
          </p:cNvSpPr>
          <p:nvPr>
            <p:ph type="ftr" sz="quarter" idx="12"/>
          </p:nvPr>
        </p:nvSpPr>
        <p:spPr>
          <a:xfrm>
            <a:off x="152400" y="6477000"/>
            <a:ext cx="2820987" cy="152400"/>
          </a:xfrm>
        </p:spPr>
        <p:txBody>
          <a:bodyPr/>
          <a:lstStyle/>
          <a:p>
            <a:r>
              <a:rPr lang="en-US" sz="1600" dirty="0" smtClean="0"/>
              <a:t>STC_agenda_DIT_A.S_Rev020</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6000542"/>
            <a:ext cx="2237857" cy="828429"/>
          </a:xfrm>
          <a:prstGeom prst="rect">
            <a:avLst/>
          </a:prstGeom>
        </p:spPr>
      </p:pic>
    </p:spTree>
    <p:extLst>
      <p:ext uri="{BB962C8B-B14F-4D97-AF65-F5344CB8AC3E}">
        <p14:creationId xmlns:p14="http://schemas.microsoft.com/office/powerpoint/2010/main" val="4070881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609600"/>
            <a:ext cx="7924800" cy="4247317"/>
          </a:xfrm>
          <a:prstGeom prst="rect">
            <a:avLst/>
          </a:prstGeom>
          <a:noFill/>
        </p:spPr>
        <p:txBody>
          <a:bodyPr wrap="square" rtlCol="1">
            <a:spAutoFit/>
          </a:bodyPr>
          <a:lstStyle/>
          <a:p>
            <a:r>
              <a:rPr lang="en-US" sz="2400" b="1" u="sng" dirty="0"/>
              <a:t>Course Objectives </a:t>
            </a:r>
            <a:r>
              <a:rPr lang="en-US" sz="2400" b="1" u="sng" dirty="0" smtClean="0"/>
              <a:t>:</a:t>
            </a:r>
          </a:p>
          <a:p>
            <a:endParaRPr lang="en-US" sz="2400" b="1" u="sng" dirty="0"/>
          </a:p>
          <a:p>
            <a:r>
              <a:rPr lang="en-US" dirty="0"/>
              <a:t>After completing this workshop, attendees will have  the necessary theoretical and practical knowledge of</a:t>
            </a:r>
            <a:r>
              <a:rPr lang="en-US" dirty="0" smtClean="0"/>
              <a:t>:</a:t>
            </a:r>
          </a:p>
          <a:p>
            <a:endParaRPr lang="en-US" dirty="0" smtClean="0"/>
          </a:p>
          <a:p>
            <a:endParaRPr lang="en-US" dirty="0"/>
          </a:p>
          <a:p>
            <a:pPr marL="285750" indent="-285750">
              <a:buFont typeface="Wingdings" panose="05000000000000000000" pitchFamily="2" charset="2"/>
              <a:buChar char="ü"/>
            </a:pPr>
            <a:r>
              <a:rPr lang="en-US" dirty="0" smtClean="0"/>
              <a:t>Regulations </a:t>
            </a:r>
            <a:r>
              <a:rPr lang="en-US" dirty="0"/>
              <a:t>regarding Lifting equipment </a:t>
            </a:r>
            <a:endParaRPr lang="en-US" dirty="0" smtClean="0"/>
          </a:p>
          <a:p>
            <a:pPr marL="285750" indent="-285750">
              <a:buFont typeface="Wingdings" panose="05000000000000000000" pitchFamily="2" charset="2"/>
              <a:buChar char="ü"/>
            </a:pPr>
            <a:r>
              <a:rPr lang="en-US" dirty="0"/>
              <a:t>Definitions of lifting equipment,  inspections, tests </a:t>
            </a:r>
            <a:endParaRPr lang="en-US" dirty="0" smtClean="0"/>
          </a:p>
          <a:p>
            <a:pPr marL="285750" indent="-285750">
              <a:buFont typeface="Wingdings" panose="05000000000000000000" pitchFamily="2" charset="2"/>
              <a:buChar char="ü"/>
            </a:pPr>
            <a:r>
              <a:rPr lang="en-US" dirty="0" smtClean="0"/>
              <a:t>Safe  </a:t>
            </a:r>
            <a:r>
              <a:rPr lang="en-US" dirty="0"/>
              <a:t>system  of  work  - RA</a:t>
            </a:r>
            <a:r>
              <a:rPr lang="en-US" dirty="0" smtClean="0"/>
              <a:t>, PTW, TBT &amp; </a:t>
            </a:r>
            <a:r>
              <a:rPr lang="en-US" dirty="0" err="1" smtClean="0"/>
              <a:t>Liftng</a:t>
            </a:r>
            <a:r>
              <a:rPr lang="en-US" dirty="0" smtClean="0"/>
              <a:t> </a:t>
            </a:r>
            <a:r>
              <a:rPr lang="en-US" dirty="0"/>
              <a:t>plan </a:t>
            </a:r>
            <a:endParaRPr lang="en-US" dirty="0" smtClean="0"/>
          </a:p>
          <a:p>
            <a:pPr marL="285750" indent="-285750">
              <a:buFont typeface="Wingdings" panose="05000000000000000000" pitchFamily="2" charset="2"/>
              <a:buChar char="ü"/>
            </a:pPr>
            <a:r>
              <a:rPr lang="en-US" dirty="0"/>
              <a:t>Different  types  of  Lifting equipment  (slings,  chains, wires etc.) </a:t>
            </a:r>
            <a:endParaRPr lang="en-US" dirty="0" smtClean="0"/>
          </a:p>
          <a:p>
            <a:pPr marL="285750" indent="-285750">
              <a:buFont typeface="Wingdings" panose="05000000000000000000" pitchFamily="2" charset="2"/>
              <a:buChar char="ü"/>
            </a:pPr>
            <a:r>
              <a:rPr lang="en-US" dirty="0"/>
              <a:t>Lifting </a:t>
            </a:r>
            <a:r>
              <a:rPr lang="en-US" dirty="0" smtClean="0"/>
              <a:t>equipment's </a:t>
            </a:r>
            <a:r>
              <a:rPr lang="en-US" dirty="0"/>
              <a:t>Proper </a:t>
            </a:r>
            <a:r>
              <a:rPr lang="en-US" dirty="0" smtClean="0"/>
              <a:t>use, maintenance, </a:t>
            </a:r>
            <a:r>
              <a:rPr lang="en-US" dirty="0"/>
              <a:t>inspections, tests, </a:t>
            </a:r>
            <a:r>
              <a:rPr lang="en-US" dirty="0" smtClean="0"/>
              <a:t>certification &amp; </a:t>
            </a:r>
            <a:r>
              <a:rPr lang="en-US" dirty="0"/>
              <a:t>common problems </a:t>
            </a:r>
            <a:endParaRPr lang="en-US" dirty="0" smtClean="0"/>
          </a:p>
          <a:p>
            <a:endParaRPr lang="en-US" dirty="0" smtClean="0"/>
          </a:p>
          <a:p>
            <a:endParaRPr lang="en-US" sz="2400" b="1" u="sng" dirty="0"/>
          </a:p>
        </p:txBody>
      </p:sp>
      <p:sp>
        <p:nvSpPr>
          <p:cNvPr id="2" name="Footer Placeholder 1"/>
          <p:cNvSpPr>
            <a:spLocks noGrp="1"/>
          </p:cNvSpPr>
          <p:nvPr>
            <p:ph type="ftr" sz="quarter" idx="12"/>
          </p:nvPr>
        </p:nvSpPr>
        <p:spPr>
          <a:xfrm>
            <a:off x="304800" y="6400800"/>
            <a:ext cx="2820987" cy="152400"/>
          </a:xfrm>
        </p:spPr>
        <p:txBody>
          <a:bodyPr/>
          <a:lstStyle/>
          <a:p>
            <a:r>
              <a:rPr lang="en-US" sz="1600" dirty="0" smtClean="0"/>
              <a:t>STC_agenda_DIT_A.S_Rev020</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0" y="5791200"/>
            <a:ext cx="1864113" cy="1037146"/>
          </a:xfrm>
          <a:prstGeom prst="rect">
            <a:avLst/>
          </a:prstGeom>
        </p:spPr>
      </p:pic>
    </p:spTree>
    <p:extLst>
      <p:ext uri="{BB962C8B-B14F-4D97-AF65-F5344CB8AC3E}">
        <p14:creationId xmlns:p14="http://schemas.microsoft.com/office/powerpoint/2010/main" val="3808168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304800"/>
            <a:ext cx="8001000" cy="6278642"/>
          </a:xfrm>
          <a:prstGeom prst="rect">
            <a:avLst/>
          </a:prstGeom>
          <a:noFill/>
        </p:spPr>
        <p:txBody>
          <a:bodyPr wrap="square" rtlCol="1">
            <a:spAutoFit/>
          </a:bodyPr>
          <a:lstStyle/>
          <a:p>
            <a:pPr algn="just"/>
            <a:r>
              <a:rPr lang="en-US" sz="2400" b="1" u="sng" dirty="0"/>
              <a:t>Course Description:</a:t>
            </a:r>
          </a:p>
          <a:p>
            <a:pPr algn="just"/>
            <a:endParaRPr lang="en-US" b="1" dirty="0" smtClean="0"/>
          </a:p>
          <a:p>
            <a:pPr algn="just"/>
            <a:r>
              <a:rPr lang="en-US" dirty="0" smtClean="0"/>
              <a:t>CRANE </a:t>
            </a:r>
            <a:r>
              <a:rPr lang="en-US" dirty="0"/>
              <a:t>AND LIFTING </a:t>
            </a:r>
            <a:r>
              <a:rPr lang="en-US" dirty="0" smtClean="0"/>
              <a:t>OPERATION Workshop </a:t>
            </a:r>
            <a:r>
              <a:rPr lang="en-US" dirty="0"/>
              <a:t>consists of four days of interactive classroom </a:t>
            </a:r>
            <a:r>
              <a:rPr lang="en-US" dirty="0" smtClean="0"/>
              <a:t>sessions:</a:t>
            </a:r>
          </a:p>
          <a:p>
            <a:pPr algn="just"/>
            <a:endParaRPr lang="en-US" dirty="0"/>
          </a:p>
          <a:p>
            <a:pPr marL="285750" indent="-285750" algn="just">
              <a:buFont typeface="Wingdings" panose="05000000000000000000" pitchFamily="2" charset="2"/>
              <a:buChar char="Ø"/>
            </a:pPr>
            <a:r>
              <a:rPr lang="en-US" dirty="0" smtClean="0"/>
              <a:t>In </a:t>
            </a:r>
            <a:r>
              <a:rPr lang="en-US" dirty="0"/>
              <a:t>order </a:t>
            </a:r>
            <a:r>
              <a:rPr lang="en-US" dirty="0" smtClean="0"/>
              <a:t>to </a:t>
            </a:r>
            <a:r>
              <a:rPr lang="en-US" dirty="0"/>
              <a:t>make sure that your staff are making life as safe and as easy as possible for themselves, you always want to give them the right training and techniques for moving things safely and easily. It's all about making life easier for your staff, not harder</a:t>
            </a:r>
            <a:r>
              <a:rPr lang="en-US" dirty="0" smtClean="0"/>
              <a:t>.</a:t>
            </a:r>
          </a:p>
          <a:p>
            <a:pPr marL="285750" indent="-285750" algn="just">
              <a:buFont typeface="Wingdings" panose="05000000000000000000" pitchFamily="2" charset="2"/>
              <a:buChar char="Ø"/>
            </a:pPr>
            <a:endParaRPr lang="en-US" b="1" dirty="0"/>
          </a:p>
          <a:p>
            <a:pPr marL="285750" indent="-285750" algn="just">
              <a:buFont typeface="Wingdings" panose="05000000000000000000" pitchFamily="2" charset="2"/>
              <a:buChar char="Ø"/>
            </a:pPr>
            <a:r>
              <a:rPr lang="en-US" dirty="0" smtClean="0"/>
              <a:t>CRANE </a:t>
            </a:r>
            <a:r>
              <a:rPr lang="en-US" dirty="0"/>
              <a:t>AND LIFTING </a:t>
            </a:r>
            <a:r>
              <a:rPr lang="en-US" dirty="0" smtClean="0"/>
              <a:t>OPERATION Workshop </a:t>
            </a:r>
            <a:r>
              <a:rPr lang="en-US" dirty="0"/>
              <a:t>covers common types of lifting equipment used across the industry and basic knowledge of key topics  required to ensure: Reduce the amount of work-related injuries, Improve the physical condition of your staff members, </a:t>
            </a:r>
            <a:r>
              <a:rPr lang="en-US" dirty="0" smtClean="0"/>
              <a:t>minimize </a:t>
            </a:r>
            <a:r>
              <a:rPr lang="en-US" dirty="0"/>
              <a:t>absences &amp; work time and Increase productivity.</a:t>
            </a:r>
          </a:p>
          <a:p>
            <a:pPr algn="just"/>
            <a:endParaRPr lang="en-US" b="1" dirty="0" smtClean="0"/>
          </a:p>
          <a:p>
            <a:r>
              <a:rPr lang="en-US" b="1" u="sng" dirty="0"/>
              <a:t>Additionally we provide the candidates with the following</a:t>
            </a:r>
            <a:r>
              <a:rPr lang="en-US" b="1" u="sng" dirty="0" smtClean="0"/>
              <a:t>:</a:t>
            </a:r>
          </a:p>
          <a:p>
            <a:endParaRPr lang="en-US" b="1" u="sng" dirty="0"/>
          </a:p>
          <a:p>
            <a:r>
              <a:rPr lang="en-US" dirty="0" smtClean="0"/>
              <a:t>• </a:t>
            </a:r>
            <a:r>
              <a:rPr lang="en-US" dirty="0"/>
              <a:t>Multiple examples of good and bad practices, including photos.</a:t>
            </a:r>
          </a:p>
          <a:p>
            <a:r>
              <a:rPr lang="en-US" dirty="0"/>
              <a:t>• A presentation of improvements and new designs of lifting technology.</a:t>
            </a:r>
          </a:p>
          <a:p>
            <a:r>
              <a:rPr lang="en-US" dirty="0"/>
              <a:t>• </a:t>
            </a:r>
            <a:r>
              <a:rPr lang="en-US" dirty="0" smtClean="0"/>
              <a:t>Full API Data Required in petroleum industry</a:t>
            </a:r>
            <a:endParaRPr lang="ar-EG" dirty="0"/>
          </a:p>
          <a:p>
            <a:r>
              <a:rPr lang="en-US" dirty="0" smtClean="0"/>
              <a:t>• </a:t>
            </a:r>
            <a:r>
              <a:rPr lang="en-US" dirty="0"/>
              <a:t>Further explanation of the workshop manual.</a:t>
            </a:r>
            <a:endParaRPr lang="ar-EG" dirty="0"/>
          </a:p>
        </p:txBody>
      </p:sp>
      <p:sp>
        <p:nvSpPr>
          <p:cNvPr id="2" name="Footer Placeholder 1"/>
          <p:cNvSpPr>
            <a:spLocks noGrp="1"/>
          </p:cNvSpPr>
          <p:nvPr>
            <p:ph type="ftr" sz="quarter" idx="12"/>
          </p:nvPr>
        </p:nvSpPr>
        <p:spPr>
          <a:xfrm>
            <a:off x="348343" y="6583442"/>
            <a:ext cx="2820987" cy="152400"/>
          </a:xfrm>
        </p:spPr>
        <p:txBody>
          <a:bodyPr/>
          <a:lstStyle/>
          <a:p>
            <a:r>
              <a:rPr lang="en-US" sz="1400" dirty="0" smtClean="0"/>
              <a:t>STC_agenda_DIT_A.S_Rev020</a:t>
            </a:r>
            <a:endParaRPr lang="en-US" dirty="0"/>
          </a:p>
        </p:txBody>
      </p:sp>
    </p:spTree>
    <p:extLst>
      <p:ext uri="{BB962C8B-B14F-4D97-AF65-F5344CB8AC3E}">
        <p14:creationId xmlns:p14="http://schemas.microsoft.com/office/powerpoint/2010/main" val="338961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8001000" cy="3970318"/>
          </a:xfrm>
          <a:prstGeom prst="rect">
            <a:avLst/>
          </a:prstGeom>
          <a:noFill/>
        </p:spPr>
        <p:txBody>
          <a:bodyPr wrap="square" rtlCol="1">
            <a:spAutoFit/>
          </a:bodyPr>
          <a:lstStyle/>
          <a:p>
            <a:r>
              <a:rPr lang="en-US" b="1" dirty="0"/>
              <a:t>Who Should Attend </a:t>
            </a:r>
            <a:r>
              <a:rPr lang="en-US" b="1" dirty="0" smtClean="0"/>
              <a:t>:</a:t>
            </a:r>
          </a:p>
          <a:p>
            <a:endParaRPr lang="en-US" b="1" dirty="0"/>
          </a:p>
          <a:p>
            <a:pPr algn="just"/>
            <a:r>
              <a:rPr lang="en-US" dirty="0"/>
              <a:t>This workshop is aimed at: Personnel wishing to be involved with the slinging of loads . It is also beneficial to  management and other personnel with a responsibility for safe  lifting  operations, both offshore and onshore</a:t>
            </a:r>
            <a:r>
              <a:rPr lang="en-US" dirty="0" smtClean="0"/>
              <a:t>:</a:t>
            </a:r>
          </a:p>
          <a:p>
            <a:endParaRPr lang="en-US" dirty="0"/>
          </a:p>
          <a:p>
            <a:pPr marL="285750" indent="-285750">
              <a:buFont typeface="Arial" panose="020B0604020202020204" pitchFamily="34" charset="0"/>
              <a:buChar char="•"/>
            </a:pPr>
            <a:r>
              <a:rPr lang="en-US" dirty="0" smtClean="0"/>
              <a:t>Drilling Supervisors</a:t>
            </a:r>
          </a:p>
          <a:p>
            <a:pPr marL="285750" indent="-285750">
              <a:buFont typeface="Arial" panose="020B0604020202020204" pitchFamily="34" charset="0"/>
              <a:buChar char="•"/>
            </a:pPr>
            <a:r>
              <a:rPr lang="en-US" dirty="0" smtClean="0"/>
              <a:t> </a:t>
            </a:r>
            <a:r>
              <a:rPr lang="en-US" dirty="0"/>
              <a:t>HSE Supervisors  </a:t>
            </a:r>
          </a:p>
          <a:p>
            <a:pPr marL="285750" indent="-285750">
              <a:buFont typeface="Arial" panose="020B0604020202020204" pitchFamily="34" charset="0"/>
              <a:buChar char="•"/>
            </a:pPr>
            <a:r>
              <a:rPr lang="en-US" dirty="0" smtClean="0"/>
              <a:t>HSE Manager</a:t>
            </a:r>
          </a:p>
          <a:p>
            <a:pPr marL="285750" indent="-285750">
              <a:buFont typeface="Arial" panose="020B0604020202020204" pitchFamily="34" charset="0"/>
              <a:buChar char="•"/>
            </a:pPr>
            <a:r>
              <a:rPr lang="en-US" dirty="0" smtClean="0"/>
              <a:t>Rig Managers</a:t>
            </a:r>
          </a:p>
          <a:p>
            <a:pPr marL="285750" indent="-285750">
              <a:buFont typeface="Arial" panose="020B0604020202020204" pitchFamily="34" charset="0"/>
              <a:buChar char="•"/>
            </a:pPr>
            <a:r>
              <a:rPr lang="en-US" dirty="0" smtClean="0"/>
              <a:t>Rig </a:t>
            </a:r>
            <a:r>
              <a:rPr lang="en-US" dirty="0"/>
              <a:t>move representatives </a:t>
            </a:r>
          </a:p>
          <a:p>
            <a:pPr marL="285750" indent="-285750">
              <a:buFont typeface="Arial" panose="020B0604020202020204" pitchFamily="34" charset="0"/>
              <a:buChar char="•"/>
            </a:pPr>
            <a:r>
              <a:rPr lang="en-US" dirty="0" smtClean="0"/>
              <a:t>Slinger</a:t>
            </a:r>
            <a:r>
              <a:rPr lang="en-US" dirty="0"/>
              <a:t>/ </a:t>
            </a:r>
            <a:r>
              <a:rPr lang="en-US" dirty="0" smtClean="0"/>
              <a:t>Riggers</a:t>
            </a:r>
          </a:p>
          <a:p>
            <a:pPr marL="285750" indent="-285750">
              <a:buFont typeface="Arial" panose="020B0604020202020204" pitchFamily="34" charset="0"/>
              <a:buChar char="•"/>
            </a:pPr>
            <a:r>
              <a:rPr lang="en-US" dirty="0" smtClean="0"/>
              <a:t>Crane</a:t>
            </a:r>
            <a:r>
              <a:rPr lang="en-US" dirty="0"/>
              <a:t>/ forklift </a:t>
            </a:r>
            <a:r>
              <a:rPr lang="en-US" dirty="0" smtClean="0"/>
              <a:t>operator</a:t>
            </a:r>
          </a:p>
          <a:p>
            <a:pPr marL="285750" indent="-285750">
              <a:buFont typeface="Arial" panose="020B0604020202020204" pitchFamily="34" charset="0"/>
              <a:buChar char="•"/>
            </a:pPr>
            <a:r>
              <a:rPr lang="en-US" dirty="0" smtClean="0"/>
              <a:t>Maintenance </a:t>
            </a:r>
            <a:r>
              <a:rPr lang="en-US" dirty="0"/>
              <a:t>Supervisors</a:t>
            </a:r>
            <a:endParaRPr lang="ar-EG" dirty="0"/>
          </a:p>
        </p:txBody>
      </p:sp>
      <p:sp>
        <p:nvSpPr>
          <p:cNvPr id="2" name="Footer Placeholder 1"/>
          <p:cNvSpPr>
            <a:spLocks noGrp="1"/>
          </p:cNvSpPr>
          <p:nvPr>
            <p:ph type="ftr" sz="quarter" idx="12"/>
          </p:nvPr>
        </p:nvSpPr>
        <p:spPr>
          <a:xfrm>
            <a:off x="304800" y="6477000"/>
            <a:ext cx="2820987" cy="152400"/>
          </a:xfrm>
        </p:spPr>
        <p:txBody>
          <a:bodyPr/>
          <a:lstStyle/>
          <a:p>
            <a:r>
              <a:rPr lang="en-US" sz="1600" dirty="0" smtClean="0"/>
              <a:t>STC_agenda_DIT_A.S_Rev020</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5806900"/>
            <a:ext cx="2275957" cy="974828"/>
          </a:xfrm>
          <a:prstGeom prst="rect">
            <a:avLst/>
          </a:prstGeom>
        </p:spPr>
      </p:pic>
    </p:spTree>
    <p:extLst>
      <p:ext uri="{BB962C8B-B14F-4D97-AF65-F5344CB8AC3E}">
        <p14:creationId xmlns:p14="http://schemas.microsoft.com/office/powerpoint/2010/main" val="112907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815</TotalTime>
  <Words>309</Words>
  <Application>Microsoft Office PowerPoint</Application>
  <PresentationFormat>On-screen Show (4:3)</PresentationFormat>
  <Paragraphs>42</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Composite</vt:lpstr>
      <vt:lpstr>      CRANE AND LIFTING OPERATION Workshop   Drilling  &amp;Workover    </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Rig Inspection Workshop Drilling &amp;  By: Raouf Rasmy Senior Drilling &amp; WO Supervisor (Eshpetco Jv. Lukoil) Senior Inspector “Consultant”</dc:title>
  <dc:creator>Raouf</dc:creator>
  <cp:lastModifiedBy>hp</cp:lastModifiedBy>
  <cp:revision>154</cp:revision>
  <cp:lastPrinted>2021-02-21T11:31:09Z</cp:lastPrinted>
  <dcterms:created xsi:type="dcterms:W3CDTF">2006-08-16T00:00:00Z</dcterms:created>
  <dcterms:modified xsi:type="dcterms:W3CDTF">2021-02-21T11:31:54Z</dcterms:modified>
</cp:coreProperties>
</file>